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rlow Bold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</p:embeddedFont>
    <p:embeddedFont>
      <p:font typeface="Montserrat Bold" panose="00000800000000000000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2755255"/>
            <a:ext cx="9534228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Profit Prediction Using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4905077"/>
            <a:ext cx="9534228" cy="257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Internship Project :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US" sz="21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Exposys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Data Labs</a:t>
            </a:r>
          </a:p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Domain:- 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</a:p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Name:- 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Vedant Mishra</a:t>
            </a:r>
          </a:p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Roll No:- 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241030437</a:t>
            </a:r>
          </a:p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Batch:- 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24A11</a:t>
            </a:r>
          </a:p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Duration:- 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1 Month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3124" y="7034956"/>
            <a:ext cx="442764" cy="442764"/>
            <a:chOff x="0" y="0"/>
            <a:chExt cx="590352" cy="590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0296" cy="590296"/>
            </a:xfrm>
            <a:custGeom>
              <a:avLst/>
              <a:gdLst/>
              <a:ahLst/>
              <a:cxnLst/>
              <a:rect l="l" t="t" r="r" b="b"/>
              <a:pathLst>
                <a:path w="590296" h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6775" y="661988"/>
            <a:ext cx="11907440" cy="7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25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Introduction: Forecasting Business Profit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775" y="1994595"/>
            <a:ext cx="7992219" cy="98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5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This project focuses on predicting a company's profit based on key spending areas: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775" y="3363594"/>
            <a:ext cx="7992219" cy="37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R&amp;D Spend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6775" y="4293797"/>
            <a:ext cx="7992219" cy="37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Administration Costs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775" y="5226950"/>
            <a:ext cx="7992219" cy="37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Marketing Spend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775" y="6420026"/>
            <a:ext cx="7992219" cy="1991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5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Utilizing machine learning, I built and evaluated multiple regression models to achieve accurate predictions. Tools used include </a:t>
            </a:r>
            <a:r>
              <a:rPr lang="en-US" sz="2537" b="1" dirty="0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Python, pandas, scikit-learn, </a:t>
            </a:r>
            <a:r>
              <a:rPr lang="en-US" sz="2537" b="1" dirty="0" err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  <a:r>
              <a:rPr lang="en-US" sz="2537" b="1" dirty="0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</a:t>
            </a:r>
            <a:r>
              <a:rPr lang="en-US" sz="25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2537" b="1" dirty="0" err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Tkinter</a:t>
            </a:r>
            <a:r>
              <a:rPr lang="en-US" sz="25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72761" y="2145655"/>
            <a:ext cx="7957840" cy="7957840"/>
            <a:chOff x="0" y="0"/>
            <a:chExt cx="10610453" cy="1061045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610469" cy="10610469"/>
            </a:xfrm>
            <a:custGeom>
              <a:avLst/>
              <a:gdLst/>
              <a:ahLst/>
              <a:cxnLst/>
              <a:rect l="l" t="t" r="r" b="b"/>
              <a:pathLst>
                <a:path w="10610469" h="10610469">
                  <a:moveTo>
                    <a:pt x="0" y="0"/>
                  </a:moveTo>
                  <a:lnTo>
                    <a:pt x="10610469" y="0"/>
                  </a:lnTo>
                  <a:lnTo>
                    <a:pt x="10610469" y="10610469"/>
                  </a:lnTo>
                  <a:lnTo>
                    <a:pt x="0" y="1061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6031" y="661392"/>
            <a:ext cx="8801992" cy="7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25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Dataset Overview: 50 Startups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80851"/>
            <a:ext cx="7976146" cy="14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sz="24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My analysis is based on the </a:t>
            </a:r>
            <a:r>
              <a:rPr lang="en-US" sz="24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50_Startups.csv</a:t>
            </a:r>
            <a:r>
              <a:rPr lang="en-US" sz="24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dataset, comprising 50 records with 4 distinct columns: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031" y="3601343"/>
            <a:ext cx="7976146" cy="7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R&amp;D Spend:</a:t>
            </a: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Expenditure on research and development initiatives.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6031" y="4671417"/>
            <a:ext cx="7976146" cy="37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Administration Cost:</a:t>
            </a: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General administrative expenses.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031" y="5660008"/>
            <a:ext cx="7976146" cy="37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Spend:</a:t>
            </a: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Investment in marketing campaigns.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031" y="6703591"/>
            <a:ext cx="7976146" cy="37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7281" lvl="1" indent="-153640" algn="l">
              <a:lnSpc>
                <a:spcPts val="3220"/>
              </a:lnSpc>
              <a:buFont typeface="Arial"/>
              <a:buChar char="•"/>
            </a:pPr>
            <a:r>
              <a:rPr lang="en-US" sz="20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Profit (Target):</a:t>
            </a:r>
            <a:r>
              <a:rPr lang="en-US" sz="20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The dependent variable for prediction.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833083"/>
            <a:ext cx="7976146" cy="14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sz="24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All data points are numeric, and a crucial initial finding was the absence of missing values, ensuring data integrity for modeling.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311854" y="1061721"/>
            <a:ext cx="7976146" cy="7976146"/>
            <a:chOff x="0" y="0"/>
            <a:chExt cx="10634862" cy="1063486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634853" cy="10634853"/>
            </a:xfrm>
            <a:custGeom>
              <a:avLst/>
              <a:gdLst/>
              <a:ahLst/>
              <a:cxnLst/>
              <a:rect l="l" t="t" r="r" b="b"/>
              <a:pathLst>
                <a:path w="10634853" h="10634853">
                  <a:moveTo>
                    <a:pt x="0" y="0"/>
                  </a:moveTo>
                  <a:lnTo>
                    <a:pt x="10634853" y="0"/>
                  </a:lnTo>
                  <a:lnTo>
                    <a:pt x="10634853" y="10634853"/>
                  </a:lnTo>
                  <a:lnTo>
                    <a:pt x="0" y="1063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22126" y="617636"/>
            <a:ext cx="10053191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Comprehensive Project Methodology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2126" y="1888777"/>
            <a:ext cx="234851" cy="1409551"/>
            <a:chOff x="0" y="0"/>
            <a:chExt cx="313135" cy="1879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91828" y="2118328"/>
            <a:ext cx="3541516" cy="40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74" b="1" dirty="0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1. 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1828" y="2555676"/>
            <a:ext cx="16174045" cy="4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Thorough cleaning and exploratory data analysis to understand data distribution and relationships.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74402" y="3474392"/>
            <a:ext cx="234851" cy="1409551"/>
            <a:chOff x="0" y="0"/>
            <a:chExt cx="313135" cy="18794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91828" y="3579643"/>
            <a:ext cx="3949453" cy="40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74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2. Feature Visualization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28" y="4145333"/>
            <a:ext cx="15821769" cy="4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Visualizing correlations between spending features and profit to identify key drivers.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26827" y="5060008"/>
            <a:ext cx="234851" cy="1409551"/>
            <a:chOff x="0" y="0"/>
            <a:chExt cx="313135" cy="18794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91828" y="5124450"/>
            <a:ext cx="3091160" cy="40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74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3. Data Splitting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1828" y="5694346"/>
            <a:ext cx="15469344" cy="4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Dividing the dataset into training and testing sets to ensure robust model validation.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879253" y="6645622"/>
            <a:ext cx="234851" cy="1409551"/>
            <a:chOff x="0" y="0"/>
            <a:chExt cx="313135" cy="18794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91828" y="6859489"/>
            <a:ext cx="3091160" cy="40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74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4. Model 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1828" y="7341096"/>
            <a:ext cx="15116919" cy="4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Implementing Linear Regression, Decision Tree, and Random Forest models.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26827" y="8231237"/>
            <a:ext cx="234851" cy="1409551"/>
            <a:chOff x="0" y="0"/>
            <a:chExt cx="313135" cy="18794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91827" y="8445699"/>
            <a:ext cx="4331819" cy="40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74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5. Performance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1828" y="8840763"/>
            <a:ext cx="15469344" cy="4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3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Rigorous evaluation and comparative analysis of each model's predictive accuracy.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99641" y="368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99641" y="530572"/>
            <a:ext cx="10319296" cy="67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Model Performance: A Comparative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78488" y="1870518"/>
            <a:ext cx="9605803" cy="4763073"/>
            <a:chOff x="0" y="0"/>
            <a:chExt cx="12807737" cy="6350764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2807745" cy="6350755"/>
            </a:xfrm>
            <a:custGeom>
              <a:avLst/>
              <a:gdLst/>
              <a:ahLst/>
              <a:cxnLst/>
              <a:rect l="l" t="t" r="r" b="b"/>
              <a:pathLst>
                <a:path w="12807745" h="6350755">
                  <a:moveTo>
                    <a:pt x="0" y="0"/>
                  </a:moveTo>
                  <a:lnTo>
                    <a:pt x="12807745" y="0"/>
                  </a:lnTo>
                  <a:lnTo>
                    <a:pt x="12807745" y="6350755"/>
                  </a:lnTo>
                  <a:lnTo>
                    <a:pt x="0" y="635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501" b="-650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717580" y="1028700"/>
            <a:ext cx="8191797" cy="5604868"/>
            <a:chOff x="0" y="0"/>
            <a:chExt cx="10922397" cy="747315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922381" cy="7473188"/>
            </a:xfrm>
            <a:custGeom>
              <a:avLst/>
              <a:gdLst/>
              <a:ahLst/>
              <a:cxnLst/>
              <a:rect l="l" t="t" r="r" b="b"/>
              <a:pathLst>
                <a:path w="10922381" h="7473188">
                  <a:moveTo>
                    <a:pt x="0" y="0"/>
                  </a:moveTo>
                  <a:lnTo>
                    <a:pt x="10922381" y="0"/>
                  </a:lnTo>
                  <a:lnTo>
                    <a:pt x="10922381" y="7473188"/>
                  </a:lnTo>
                  <a:lnTo>
                    <a:pt x="0" y="7473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5" r="-3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78144" y="6993069"/>
            <a:ext cx="13335335" cy="4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</a:pPr>
            <a:r>
              <a:rPr lang="en-US" sz="2162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After training, I observed the following R² Scores for each model: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202" y="7761427"/>
            <a:ext cx="819179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0" lvl="1" indent="-155525" algn="l">
              <a:lnSpc>
                <a:spcPts val="3299"/>
              </a:lnSpc>
              <a:buFont typeface="Arial"/>
              <a:buChar char="•"/>
            </a:pPr>
            <a:r>
              <a:rPr lang="en-US" sz="20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Linear Regression:</a:t>
            </a:r>
            <a:r>
              <a:rPr lang="en-US" sz="20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202" y="8576850"/>
            <a:ext cx="819179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0" lvl="1" indent="-155525" algn="l">
              <a:lnSpc>
                <a:spcPts val="3299"/>
              </a:lnSpc>
              <a:buFont typeface="Arial"/>
              <a:buChar char="•"/>
            </a:pPr>
            <a:r>
              <a:rPr lang="en-US" sz="20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Tree:</a:t>
            </a:r>
            <a:r>
              <a:rPr lang="en-US" sz="20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202" y="9381077"/>
            <a:ext cx="819179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0" lvl="1" indent="-155525" algn="l">
              <a:lnSpc>
                <a:spcPts val="3299"/>
              </a:lnSpc>
              <a:buFont typeface="Arial"/>
              <a:buChar char="•"/>
            </a:pPr>
            <a:r>
              <a:rPr lang="en-US" sz="20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Forest:</a:t>
            </a:r>
            <a:r>
              <a:rPr lang="en-US" sz="20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5444" y="7147691"/>
            <a:ext cx="6758735" cy="253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25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</a:t>
            </a:r>
            <a:r>
              <a:rPr lang="en-US" sz="2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emerged as the superior model, demonstrating a slightly better fit on the unseen test data, indicating its strong predictive capability for profit forecasting.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299374" y="595870"/>
            <a:ext cx="17206813" cy="83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5325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Detailed Evaluation of Random Forest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6031" y="2144018"/>
            <a:ext cx="7976146" cy="7976146"/>
            <a:chOff x="0" y="0"/>
            <a:chExt cx="10634862" cy="1063486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34853" cy="10634853"/>
            </a:xfrm>
            <a:custGeom>
              <a:avLst/>
              <a:gdLst/>
              <a:ahLst/>
              <a:cxnLst/>
              <a:rect l="l" t="t" r="r" b="b"/>
              <a:pathLst>
                <a:path w="10634853" h="10634853">
                  <a:moveTo>
                    <a:pt x="0" y="0"/>
                  </a:moveTo>
                  <a:lnTo>
                    <a:pt x="10634853" y="0"/>
                  </a:lnTo>
                  <a:lnTo>
                    <a:pt x="10634853" y="10634853"/>
                  </a:lnTo>
                  <a:lnTo>
                    <a:pt x="0" y="1063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105241" y="2337298"/>
            <a:ext cx="9144000" cy="101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26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For a deeper insight into performance, I specifically analyzed the Random Forest model's metrics: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588" y="3886197"/>
            <a:ext cx="7976146" cy="43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523" lvl="1" indent="-176262" algn="l">
              <a:lnSpc>
                <a:spcPts val="3694"/>
              </a:lnSpc>
              <a:buFont typeface="Arial"/>
              <a:buChar char="•"/>
            </a:pPr>
            <a:r>
              <a:rPr lang="en-US" sz="23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MAE (Mean Absolute Error):</a:t>
            </a:r>
            <a:r>
              <a:rPr lang="en-US" sz="23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5193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1588" y="4859048"/>
            <a:ext cx="7976146" cy="43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523" lvl="1" indent="-176262" algn="l">
              <a:lnSpc>
                <a:spcPts val="3694"/>
              </a:lnSpc>
              <a:buFont typeface="Arial"/>
              <a:buChar char="•"/>
            </a:pPr>
            <a:r>
              <a:rPr lang="en-US" sz="23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MSE (Mean Squared Error):</a:t>
            </a:r>
            <a:r>
              <a:rPr lang="en-US" sz="23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4,155,186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1588" y="5869503"/>
            <a:ext cx="7976146" cy="43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523" lvl="1" indent="-176262" algn="l">
              <a:lnSpc>
                <a:spcPts val="3694"/>
              </a:lnSpc>
              <a:buFont typeface="Arial"/>
              <a:buChar char="•"/>
            </a:pPr>
            <a:r>
              <a:rPr lang="en-US" sz="23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RMSE (Root Mean Squared Error):</a:t>
            </a:r>
            <a:r>
              <a:rPr lang="en-US" sz="23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6445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1588" y="6792180"/>
            <a:ext cx="7976146" cy="43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523" lvl="1" indent="-176262" algn="l">
              <a:lnSpc>
                <a:spcPts val="3694"/>
              </a:lnSpc>
              <a:buFont typeface="Arial"/>
              <a:buChar char="•"/>
            </a:pPr>
            <a:r>
              <a:rPr lang="en-US" sz="23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R² Score:</a:t>
            </a:r>
            <a:r>
              <a:rPr lang="en-US" sz="23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04732" y="7765031"/>
            <a:ext cx="8545017" cy="191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sz="24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These robust metrics indicate that the model's predictions are remarkably close to the actual profit values, showcasing its high reliability and accuracy in forecasting financial outcomes.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716000" y="0"/>
            <a:ext cx="4572000" cy="10287000"/>
            <a:chOff x="0" y="0"/>
            <a:chExt cx="6096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096000" cy="13716000"/>
            </a:xfrm>
            <a:custGeom>
              <a:avLst/>
              <a:gdLst/>
              <a:ahLst/>
              <a:cxnLst/>
              <a:rect l="l" t="t" r="r" b="b"/>
              <a:pathLst>
                <a:path w="6096000" h="1371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247428"/>
            <a:ext cx="11967288" cy="90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1"/>
              </a:lnSpc>
            </a:pPr>
            <a:r>
              <a:rPr lang="en-US" sz="576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User Interfaces for Profit Prediction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80131"/>
            <a:ext cx="12389098" cy="105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 enhance accessibility and usability, two distinct user interfaces were developed: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033289"/>
            <a:ext cx="677019" cy="677019"/>
            <a:chOff x="0" y="0"/>
            <a:chExt cx="902692" cy="90269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963341" y="4004714"/>
            <a:ext cx="4648199" cy="56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8"/>
              </a:lnSpc>
            </a:pPr>
            <a:r>
              <a:rPr lang="en-US" sz="3549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Desktop GUI (Tkinter)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3341" y="4809827"/>
            <a:ext cx="10804772" cy="153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6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standalone application allowing users to input R&amp;D, Administration, and Marketing spend, then instantly view the predicted profit.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6809532"/>
            <a:ext cx="677019" cy="677019"/>
            <a:chOff x="0" y="0"/>
            <a:chExt cx="902692" cy="902692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963341" y="6850111"/>
            <a:ext cx="5999441" cy="56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8"/>
              </a:lnSpc>
            </a:pPr>
            <a:r>
              <a:rPr lang="en-US" sz="3549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Web Application (Streamlit)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3341" y="7695455"/>
            <a:ext cx="10804772" cy="153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6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clean and responsive web interface, providing a user-friendly platform for profit prediction. Hosted locally via streamlit run app.py.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716000" y="0"/>
            <a:ext cx="4572000" cy="10287000"/>
            <a:chOff x="0" y="0"/>
            <a:chExt cx="6096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096000" cy="13716000"/>
            </a:xfrm>
            <a:custGeom>
              <a:avLst/>
              <a:gdLst/>
              <a:ahLst/>
              <a:cxnLst/>
              <a:rect l="l" t="t" r="r" b="b"/>
              <a:pathLst>
                <a:path w="6096000" h="1371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744885"/>
            <a:ext cx="11820228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Conclusion: Empowering Business Decisions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47886" y="2970907"/>
            <a:ext cx="609302" cy="609302"/>
            <a:chOff x="0" y="0"/>
            <a:chExt cx="812403" cy="8124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27907" y="3035350"/>
            <a:ext cx="406896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Efficient Profit Prediction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7907" y="3595390"/>
            <a:ext cx="109402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Our model accurately predicts profit by leveraging historical spending data, providing valuable insights for future financial strategies.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7886" y="5079950"/>
            <a:ext cx="609302" cy="609302"/>
            <a:chOff x="0" y="0"/>
            <a:chExt cx="812403" cy="8124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827907" y="514439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Enhanced Usability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7907" y="5704434"/>
            <a:ext cx="109402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 deployment through both desktop GUI and a web application ensures broad accessibility and ease of use for various stakeholders.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7886" y="7188994"/>
            <a:ext cx="609302" cy="609302"/>
            <a:chOff x="0" y="0"/>
            <a:chExt cx="812403" cy="8124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827907" y="7253436"/>
            <a:ext cx="511745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Strategic Resource Optimization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7907" y="7813476"/>
            <a:ext cx="109402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This solution directly supports businesses in informed financial planning and optimal resource allocation, driving growth and efficiency.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8984902"/>
            <a:ext cx="11820228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25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of Presentation</a:t>
            </a: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📧</a:t>
            </a: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exposysdatalabs@gmail.com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552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Montserrat Bold</vt:lpstr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Forecasting Business Profit</dc:title>
  <cp:lastModifiedBy>Vedant Mishra</cp:lastModifiedBy>
  <cp:revision>5</cp:revision>
  <dcterms:created xsi:type="dcterms:W3CDTF">2006-08-16T00:00:00Z</dcterms:created>
  <dcterms:modified xsi:type="dcterms:W3CDTF">2025-09-18T13:31:34Z</dcterms:modified>
  <dc:identifier>DAGrwZ7hIgw</dc:identifier>
</cp:coreProperties>
</file>